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57" r:id="rId4"/>
    <p:sldId id="258" r:id="rId5"/>
    <p:sldId id="261" r:id="rId6"/>
    <p:sldId id="262" r:id="rId7"/>
    <p:sldId id="263" r:id="rId8"/>
    <p:sldId id="268" r:id="rId9"/>
    <p:sldId id="265" r:id="rId10"/>
    <p:sldId id="266" r:id="rId11"/>
    <p:sldId id="269" r:id="rId12"/>
    <p:sldId id="260" r:id="rId13"/>
    <p:sldId id="270" r:id="rId14"/>
    <p:sldId id="273" r:id="rId15"/>
    <p:sldId id="271" r:id="rId16"/>
    <p:sldId id="272" r:id="rId17"/>
    <p:sldId id="274" r:id="rId18"/>
    <p:sldId id="275" r:id="rId19"/>
    <p:sldId id="276" r:id="rId20"/>
    <p:sldId id="278" r:id="rId21"/>
    <p:sldId id="277" r:id="rId22"/>
    <p:sldId id="279" r:id="rId23"/>
    <p:sldId id="280" r:id="rId24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4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194086119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194086119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194086119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194086119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194086119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285535628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285535628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285535628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129391775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129391775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2069364982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2069364982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2069364982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2069364982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1165297265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1165297265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1165297265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1165297265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2825761781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2825761781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2825761781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2825761781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2825761781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3679542106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3679542106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3679542106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3679542106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434662466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434662466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434662466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434662466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409569026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409569026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409569026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32196261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32196261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32196261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3362473095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3362473095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3362473095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3362473095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3362473095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3362473095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3362473095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82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67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841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897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391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75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94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84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84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753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490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120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238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09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18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14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3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7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64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04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ornal com imagens e textos&#10;&#10;Descrição gerada automaticamente com confiança média">
            <a:extLst>
              <a:ext uri="{FF2B5EF4-FFF2-40B4-BE49-F238E27FC236}">
                <a16:creationId xmlns:a16="http://schemas.microsoft.com/office/drawing/2014/main" id="{BD17E27D-F591-ECB6-DAC0-841D69F3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5" y="2117934"/>
            <a:ext cx="7562122" cy="4253694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59" y="1742087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Fakes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marL="239712" lvl="1" indent="0">
              <a:buSzPct val="45000"/>
            </a:pPr>
            <a:r>
              <a:rPr lang="en-US" altLang="pt-BR" dirty="0"/>
              <a:t>                      </a:t>
            </a:r>
          </a:p>
          <a:p>
            <a:pPr marL="239712" lvl="1" indent="0" algn="r">
              <a:buSzPct val="45000"/>
            </a:pPr>
            <a:r>
              <a:rPr lang="en-US" altLang="pt-BR" dirty="0">
                <a:hlinkClick r:id="rId4"/>
              </a:rPr>
              <a:t>https://www.youtube.com/watch?v=mUfJOQKdtAk</a:t>
            </a:r>
            <a:endParaRPr lang="en-US" altLang="pt-BR" dirty="0"/>
          </a:p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2196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0FC10-1AB8-168A-9532-A0667C12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286000"/>
            <a:ext cx="8749789" cy="35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180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FE19DA-E233-2F88-DF39-AB050DBA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05" y="2552700"/>
            <a:ext cx="688331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90´s</a:t>
            </a:r>
          </a:p>
        </p:txBody>
      </p:sp>
    </p:spTree>
    <p:extLst>
      <p:ext uri="{BB962C8B-B14F-4D97-AF65-F5344CB8AC3E}">
        <p14:creationId xmlns:p14="http://schemas.microsoft.com/office/powerpoint/2010/main" val="3362473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14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Learnable Filters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Fully-Connected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4C2881B-9681-E3CA-7155-2B7B44A90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070" y="2589600"/>
            <a:ext cx="6956799" cy="314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583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Convolution</a:t>
            </a:r>
          </a:p>
        </p:txBody>
      </p:sp>
      <p:pic>
        <p:nvPicPr>
          <p:cNvPr id="14338" name="Picture 2" descr="GitHub - ashushekar/image-convolution-from-scratch: used simple opencv and  numpy to check convolution operation on a Greyscale Image">
            <a:extLst>
              <a:ext uri="{FF2B5EF4-FFF2-40B4-BE49-F238E27FC236}">
                <a16:creationId xmlns:a16="http://schemas.microsoft.com/office/drawing/2014/main" id="{43B81CEE-E522-EA47-52A6-4C269BC8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730501"/>
            <a:ext cx="4219670" cy="30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onvolution | NVIDIA Developer">
            <a:extLst>
              <a:ext uri="{FF2B5EF4-FFF2-40B4-BE49-F238E27FC236}">
                <a16:creationId xmlns:a16="http://schemas.microsoft.com/office/drawing/2014/main" id="{77E1C947-2D85-E753-9BF9-00788419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235" y="3516913"/>
            <a:ext cx="3695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54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">
            <a:extLst>
              <a:ext uri="{FF2B5EF4-FFF2-40B4-BE49-F238E27FC236}">
                <a16:creationId xmlns:a16="http://schemas.microsoft.com/office/drawing/2014/main" id="{D9B5AFAC-DACD-7D83-5ED7-964901DD1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" b="4619"/>
          <a:stretch/>
        </p:blipFill>
        <p:spPr>
          <a:xfrm>
            <a:off x="1151785" y="2008155"/>
            <a:ext cx="8230340" cy="460960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Learned Filters and Resulting Feature Map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162CE0-A585-3068-B402-39798AD2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8" y="3947056"/>
            <a:ext cx="902849" cy="8964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58CD78D-FA6F-F90B-C7AA-3788A6C813D2}"/>
              </a:ext>
            </a:extLst>
          </p:cNvPr>
          <p:cNvSpPr/>
          <p:nvPr/>
        </p:nvSpPr>
        <p:spPr>
          <a:xfrm>
            <a:off x="1231900" y="4228037"/>
            <a:ext cx="8484500" cy="334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181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 descr="Pooling Layer — Short and Simple. Here's all the information you should… |  by Kartikeya Rana | Artificial Intelligence in Plain English">
            <a:extLst>
              <a:ext uri="{FF2B5EF4-FFF2-40B4-BE49-F238E27FC236}">
                <a16:creationId xmlns:a16="http://schemas.microsoft.com/office/drawing/2014/main" id="{2AE2F4A7-CC7C-14DC-D5BF-A5A679ED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2" y="2503488"/>
            <a:ext cx="80676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297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Together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58" name="Picture 2" descr="CS 230 - Convolutional Neural Networks Cheatsheet">
            <a:extLst>
              <a:ext uri="{FF2B5EF4-FFF2-40B4-BE49-F238E27FC236}">
                <a16:creationId xmlns:a16="http://schemas.microsoft.com/office/drawing/2014/main" id="{6F9CA8BA-30B1-E26C-2712-356B7B66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2967038"/>
            <a:ext cx="8039100" cy="201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8554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 </a:t>
            </a: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90´s (IBM / FACEBOOK)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Handwritten Digits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~60 K Parameters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~345 K Connections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CA724A5-1FFB-2DF0-6275-160A16CA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5" y="4345000"/>
            <a:ext cx="769017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59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2012 (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Net)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(1000 classes)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50K  Val, 150K Test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(15.3%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Top 5)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2° SIFT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(26.2%)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8D4568C-DFD1-B69D-B79B-3B121661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75" y="4413632"/>
            <a:ext cx="6353728" cy="20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173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Discussion of Simpsons Classification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Learning</a:t>
            </a: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Convolutional Neural Network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Imagenet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 Networks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D2D6DE0-887B-FBAC-3EB9-FBC13C9D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23" y="2733675"/>
            <a:ext cx="7273002" cy="348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678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27EA993-88A0-5CCC-49A4-3F40F88C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0" y="3573070"/>
            <a:ext cx="8096250" cy="320992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Imagenet</a:t>
            </a: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84" name="Picture 4" descr="ImageNet Dataset | Papers With Code">
            <a:extLst>
              <a:ext uri="{FF2B5EF4-FFF2-40B4-BE49-F238E27FC236}">
                <a16:creationId xmlns:a16="http://schemas.microsoft.com/office/drawing/2014/main" id="{EA510119-9006-50D0-793B-A80486E0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76" y="1595760"/>
            <a:ext cx="3629024" cy="3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512400" y="163848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1000 classes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50K  Val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150K Test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[LINK TO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ACCs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]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86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Let's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450000" y="1851547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[LINK]</a:t>
            </a:r>
            <a:endParaRPr lang="pt-BR" altLang="pt-BR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468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Traditional and 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</a:t>
            </a: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3782FA-6967-2E8B-3A0A-426D5707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90C3AC-4981-CB11-BAA2-4087AA7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6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Dense Multi-Layer Architectures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6ED4E0D-14E9-5780-1CF6-8043DBA9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9" y="2526860"/>
            <a:ext cx="6596875" cy="391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493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Implicit feature extraction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Learnable Filters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Abstraction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9CFC44C-3736-968D-41FE-D3006129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/>
          <a:stretch/>
        </p:blipFill>
        <p:spPr bwMode="auto">
          <a:xfrm>
            <a:off x="2408238" y="3530799"/>
            <a:ext cx="5970587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5908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Wide applied in the Computer Vision area (audio, images, video processing, etc.).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DE7474C-F5E9-CA99-74BE-717B65F5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0" y="3586874"/>
            <a:ext cx="25400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284DDD-2113-04F6-F5CC-AF67660B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83" y="2972512"/>
            <a:ext cx="49117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FFF0DC06-5754-4713-E58A-5EA20D54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433" y="2453399"/>
            <a:ext cx="700087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12BBAD9-9FA7-4E5E-F049-A8A3B964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445" y="2464512"/>
            <a:ext cx="1316038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Piano+Vocal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112EBAF-7DE6-0F0F-D18A-3D628857E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45" y="2418474"/>
            <a:ext cx="142875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 + Vocal</a:t>
            </a:r>
          </a:p>
          <a:p>
            <a:pPr>
              <a:buClrTx/>
              <a:buFontTx/>
              <a:buNone/>
            </a:pPr>
            <a:r>
              <a:rPr lang="pt-BR" altLang="pt-BR" sz="1600"/>
              <a:t>   + Bateria</a:t>
            </a:r>
          </a:p>
        </p:txBody>
      </p:sp>
    </p:spTree>
    <p:extLst>
      <p:ext uri="{BB962C8B-B14F-4D97-AF65-F5344CB8AC3E}">
        <p14:creationId xmlns:p14="http://schemas.microsoft.com/office/powerpoint/2010/main" val="4237723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4C0B12F-BBAF-7FC9-23D5-5CC65C08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62" y="2742812"/>
            <a:ext cx="8027988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B863A2D1-143E-E52E-EC74-E557C439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Tissue Classification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Medical Images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409569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03A8AE1-2866-AA15-165E-4904A3B3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81113"/>
            <a:ext cx="8318500" cy="798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3360" rIns="90000" bIns="45000"/>
          <a:lstStyle>
            <a:lvl1pPr marL="215900" indent="-192088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/>
              <a:t>Face</a:t>
            </a:r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 err="1"/>
              <a:t>PKLot</a:t>
            </a:r>
            <a:endParaRPr lang="pt-BR" altLang="pt-BR" sz="20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FB3ECB-1981-9D02-969C-712EDFFA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1535113"/>
            <a:ext cx="5668962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F84138-449E-DE45-4BB5-AF6E78F2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398963"/>
            <a:ext cx="2286000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303FFB-3ABF-3F35-EACC-FF6A3B43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306888"/>
            <a:ext cx="2670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102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09</a:t>
            </a: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34" y="1859504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Image Translation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5126" name="Picture 6" descr="Image-to-Image Translation with Conditional Adversarial Networks">
            <a:extLst>
              <a:ext uri="{FF2B5EF4-FFF2-40B4-BE49-F238E27FC236}">
                <a16:creationId xmlns:a16="http://schemas.microsoft.com/office/drawing/2014/main" id="{0F38AE47-CC55-2CCA-CB3D-054111F5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" y="2747265"/>
            <a:ext cx="8740934" cy="32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85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5559</TotalTime>
  <Words>550</Words>
  <Application>Microsoft Office PowerPoint</Application>
  <PresentationFormat>Personalizar</PresentationFormat>
  <Paragraphs>264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143</cp:revision>
  <dcterms:created xsi:type="dcterms:W3CDTF">2021-04-28T18:38:02Z</dcterms:created>
  <dcterms:modified xsi:type="dcterms:W3CDTF">2022-10-17T21:40:01Z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